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</p:sldIdLst>
  <p:sldSz cy="5143500" cx="9144000"/>
  <p:notesSz cx="6858000" cy="9144000"/>
  <p:embeddedFontLst>
    <p:embeddedFont>
      <p:font typeface="Helvetica Neue"/>
      <p:regular r:id="rId50"/>
      <p:bold r:id="rId51"/>
      <p:italic r:id="rId52"/>
      <p:boldItalic r:id="rId53"/>
    </p:embeddedFont>
    <p:embeddedFont>
      <p:font typeface="Roboto Mono"/>
      <p:regular r:id="rId54"/>
      <p:bold r:id="rId55"/>
      <p:italic r:id="rId56"/>
      <p:boldItalic r:id="rId57"/>
    </p:embeddedFont>
    <p:embeddedFont>
      <p:font typeface="Karla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177">
          <p15:clr>
            <a:srgbClr val="A4A3A4"/>
          </p15:clr>
        </p15:guide>
        <p15:guide id="2" pos="15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177"/>
        <p:guide pos="158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schemas.openxmlformats.org/officeDocument/2006/relationships/font" Target="fonts/Karla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Karla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HelveticaNeue-bold.fntdata"/><Relationship Id="rId50" Type="http://schemas.openxmlformats.org/officeDocument/2006/relationships/font" Target="fonts/HelveticaNeue-regular.fntdata"/><Relationship Id="rId53" Type="http://schemas.openxmlformats.org/officeDocument/2006/relationships/font" Target="fonts/HelveticaNeue-boldItalic.fntdata"/><Relationship Id="rId52" Type="http://schemas.openxmlformats.org/officeDocument/2006/relationships/font" Target="fonts/HelveticaNeue-italic.fntdata"/><Relationship Id="rId11" Type="http://schemas.openxmlformats.org/officeDocument/2006/relationships/slide" Target="slides/slide6.xml"/><Relationship Id="rId55" Type="http://schemas.openxmlformats.org/officeDocument/2006/relationships/font" Target="fonts/RobotoMono-bold.fntdata"/><Relationship Id="rId10" Type="http://schemas.openxmlformats.org/officeDocument/2006/relationships/slide" Target="slides/slide5.xml"/><Relationship Id="rId54" Type="http://schemas.openxmlformats.org/officeDocument/2006/relationships/font" Target="fonts/RobotoMono-regular.fntdata"/><Relationship Id="rId13" Type="http://schemas.openxmlformats.org/officeDocument/2006/relationships/slide" Target="slides/slide8.xml"/><Relationship Id="rId57" Type="http://schemas.openxmlformats.org/officeDocument/2006/relationships/font" Target="fonts/RobotoMono-boldItalic.fntdata"/><Relationship Id="rId12" Type="http://schemas.openxmlformats.org/officeDocument/2006/relationships/slide" Target="slides/slide7.xml"/><Relationship Id="rId56" Type="http://schemas.openxmlformats.org/officeDocument/2006/relationships/font" Target="fonts/RobotoMono-italic.fntdata"/><Relationship Id="rId15" Type="http://schemas.openxmlformats.org/officeDocument/2006/relationships/slide" Target="slides/slide10.xml"/><Relationship Id="rId59" Type="http://schemas.openxmlformats.org/officeDocument/2006/relationships/font" Target="fonts/Karla-bold.fntdata"/><Relationship Id="rId14" Type="http://schemas.openxmlformats.org/officeDocument/2006/relationships/slide" Target="slides/slide9.xml"/><Relationship Id="rId58" Type="http://schemas.openxmlformats.org/officeDocument/2006/relationships/font" Target="fonts/Karla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5437d701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5437d701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4d912327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4d912327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4c814af4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4c814af4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4d912327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4d912327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4c814af4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4c814af4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4c814af4d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4c814af4d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4c814af4d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4c814af4d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437d7010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437d7010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4c814af4d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4c814af4d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4c814af4d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4c814af4d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4d912327e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4d912327e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41d820630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41d820630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4d912327e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4d912327e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4d912327e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4d912327e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437d7010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437d7010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4d912327e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4d912327e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4d912327e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4d912327e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4d912327e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4d912327e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4d912327e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4d912327e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4d912327e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4d912327e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4d912327e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4d912327e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4d912327e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4d912327e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37d7010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37d7010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4d912327e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4d912327e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4d912327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4d912327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4d912327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4d912327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4d912327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4d912327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4d912327e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4d912327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4d912327e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4d912327e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4d912327e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4d912327e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912327e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912327e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4d912327e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4d912327e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4d912327e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4d912327e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437d7010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437d7010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4d912327e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4d912327e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4d912327e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4d912327e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54d912327e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54d912327e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4d912327e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4d912327e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2135cd76a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2135cd76a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26bfb6da3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26bfb6da3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437d7010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437d7010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4c814af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4c814af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4c814af4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4c814af4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4d91232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4d91232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ean" showMasterSp="0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Only">
  <p:cSld name="Content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Design)" showMasterSp="0">
  <p:cSld name="Opening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12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34" name="Google Shape;34;p12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SzPts val="3000"/>
              <a:buNone/>
              <a:defRPr i="0" sz="3000" u="none" cap="none" strike="noStrike">
                <a:solidFill>
                  <a:srgbClr val="75C36E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" name="Google Shape;35;p12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Internal)" showMasterSp="0">
  <p:cSld name="Opening_2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13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DE6868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38" name="Google Shape;38;p13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E6868"/>
              </a:buClr>
              <a:buSzPts val="3000"/>
              <a:buNone/>
              <a:defRPr i="0" sz="3000" u="none" cap="none" strike="noStrike">
                <a:solidFill>
                  <a:srgbClr val="DE6868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" name="Google Shape;39;p13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(Programming)" showMasterSp="0">
  <p:cSld name="Opening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14"/>
          <p:cNvCxnSpPr/>
          <p:nvPr/>
        </p:nvCxnSpPr>
        <p:spPr>
          <a:xfrm>
            <a:off x="914389" y="2286006"/>
            <a:ext cx="2625900" cy="0"/>
          </a:xfrm>
          <a:prstGeom prst="straightConnector1">
            <a:avLst/>
          </a:prstGeom>
          <a:noFill/>
          <a:ln cap="flat" cmpd="sng" w="25400">
            <a:solidFill>
              <a:srgbClr val="6191C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2" name="Google Shape;42;p14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91C2"/>
              </a:buClr>
              <a:buSzPts val="3000"/>
              <a:buNone/>
              <a:defRPr i="0" sz="3000" u="none" cap="none" strike="noStrike">
                <a:solidFill>
                  <a:srgbClr val="6191C2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Helvetica Neue"/>
              <a:buNone/>
              <a:defRPr b="1" i="0" sz="28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" name="Google Shape;43;p14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indent="-330200" lvl="0" marL="457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1pPr>
            <a:lvl2pPr indent="-330200" lvl="1" marL="9144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2pPr>
            <a:lvl3pPr indent="-330200" lvl="2" marL="1371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3pPr>
            <a:lvl4pPr indent="-330200" lvl="3" marL="1828800" rtl="0">
              <a:spcBef>
                <a:spcPts val="400"/>
              </a:spcBef>
              <a:spcAft>
                <a:spcPts val="0"/>
              </a:spcAft>
              <a:buSzPts val="1600"/>
              <a:buChar char="–"/>
              <a:defRPr b="1"/>
            </a:lvl4pPr>
            <a:lvl5pPr indent="-330200" lvl="4" marL="2286000" rtl="0">
              <a:spcBef>
                <a:spcPts val="400"/>
              </a:spcBef>
              <a:spcAft>
                <a:spcPts val="0"/>
              </a:spcAft>
              <a:buSzPts val="1600"/>
              <a:buChar char="»"/>
              <a:defRPr b="1"/>
            </a:lvl5pPr>
            <a:lvl6pPr indent="-330200" lvl="5" marL="27432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6pPr>
            <a:lvl7pPr indent="-330200" lvl="6" marL="32004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7pPr>
            <a:lvl8pPr indent="-330200" lvl="7" marL="36576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8pPr>
            <a:lvl9pPr indent="-330200" lvl="8" marL="4114800" rtl="0">
              <a:spcBef>
                <a:spcPts val="400"/>
              </a:spcBef>
              <a:spcAft>
                <a:spcPts val="0"/>
              </a:spcAft>
              <a:buSzPts val="1600"/>
              <a:buChar char="•"/>
              <a:defRPr b="1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F9AD4C"/>
          </p15:clr>
        </p15:guide>
        <p15:guide id="2" orient="horz" pos="1692">
          <p15:clr>
            <a:srgbClr val="F9AD4C"/>
          </p15:clr>
        </p15:guide>
        <p15:guide id="3" orient="horz" pos="1368">
          <p15:clr>
            <a:srgbClr val="F9AD4C"/>
          </p15:clr>
        </p15:guide>
        <p15:guide id="4" orient="horz" pos="1152">
          <p15:clr>
            <a:srgbClr val="F9AD4C"/>
          </p15:clr>
        </p15:guide>
        <p15:guide id="5" orient="horz" pos="1512">
          <p15:clr>
            <a:srgbClr val="F9AD4C"/>
          </p15:clr>
        </p15:guide>
        <p15:guide id="6" pos="2235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eaker">
  <p:cSld name="CUSTOM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15"/>
          <p:cNvCxnSpPr/>
          <p:nvPr/>
        </p:nvCxnSpPr>
        <p:spPr>
          <a:xfrm>
            <a:off x="2560359" y="2855414"/>
            <a:ext cx="4025400" cy="0"/>
          </a:xfrm>
          <a:prstGeom prst="straightConnector1">
            <a:avLst/>
          </a:prstGeom>
          <a:noFill/>
          <a:ln cap="flat" cmpd="sng" w="25400">
            <a:solidFill>
              <a:srgbClr val="75C36E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46" name="Google Shape;46;p15"/>
          <p:cNvSpPr txBox="1"/>
          <p:nvPr>
            <p:ph type="title"/>
          </p:nvPr>
        </p:nvSpPr>
        <p:spPr>
          <a:xfrm>
            <a:off x="2560350" y="2057400"/>
            <a:ext cx="4023300" cy="3384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47" name="Google Shape;47;p15"/>
          <p:cNvSpPr txBox="1"/>
          <p:nvPr>
            <p:ph idx="1" type="subTitle"/>
          </p:nvPr>
        </p:nvSpPr>
        <p:spPr>
          <a:xfrm>
            <a:off x="2558350" y="2395725"/>
            <a:ext cx="4025400" cy="3522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40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4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4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2" type="body"/>
          </p:nvPr>
        </p:nvSpPr>
        <p:spPr>
          <a:xfrm>
            <a:off x="2560350" y="2971800"/>
            <a:ext cx="4023300" cy="1257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2pPr>
            <a:lvl3pPr indent="-330200" lvl="2" marL="1371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 algn="ctr">
              <a:spcBef>
                <a:spcPts val="400"/>
              </a:spcBef>
              <a:spcAft>
                <a:spcPts val="0"/>
              </a:spcAft>
              <a:buSzPts val="1600"/>
              <a:buChar char="–"/>
              <a:defRPr/>
            </a:lvl4pPr>
            <a:lvl5pPr indent="-330200" lvl="4" marL="2286000" rtl="0" algn="ctr">
              <a:spcBef>
                <a:spcPts val="400"/>
              </a:spcBef>
              <a:spcAft>
                <a:spcPts val="0"/>
              </a:spcAft>
              <a:buSzPts val="1600"/>
              <a:buChar char="»"/>
              <a:defRPr/>
            </a:lvl5pPr>
            <a:lvl6pPr indent="-330200" lvl="5" marL="27432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 algn="ctr"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24">
          <p15:clr>
            <a:srgbClr val="F9AD4C"/>
          </p15:clr>
        </p15:guide>
        <p15:guide id="2" orient="horz" pos="1296">
          <p15:clr>
            <a:srgbClr val="F9AD4C"/>
          </p15:clr>
        </p15:guide>
        <p15:guide id="3" orient="horz" pos="1509">
          <p15:clr>
            <a:srgbClr val="F9AD4C"/>
          </p15:clr>
        </p15:guide>
        <p15:guide id="4" orient="horz" pos="1731">
          <p15:clr>
            <a:srgbClr val="F9AD4C"/>
          </p15:clr>
        </p15:guide>
        <p15:guide id="5" orient="horz" pos="1872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Design)" showMasterSp="0">
  <p:cSld name="TITLE_AND_BODY_1">
    <p:bg>
      <p:bgPr>
        <a:solidFill>
          <a:srgbClr val="75C36E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 (Programming)" showMasterSp="0">
  <p:cSld name="TITLE_AND_BODY_1_1">
    <p:bg>
      <p:bgPr>
        <a:solidFill>
          <a:srgbClr val="6191C2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/>
        </p:nvSpPr>
        <p:spPr>
          <a:xfrm>
            <a:off x="502925" y="1028700"/>
            <a:ext cx="40233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Welcome!</a:t>
            </a:r>
            <a:endParaRPr b="1" sz="48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Find your table</a:t>
            </a:r>
            <a:endParaRPr sz="36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ro">
  <p:cSld name="CUSTOM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"/>
          <p:cNvSpPr txBox="1"/>
          <p:nvPr>
            <p:ph type="title"/>
          </p:nvPr>
        </p:nvSpPr>
        <p:spPr>
          <a:xfrm>
            <a:off x="502925" y="1035450"/>
            <a:ext cx="8138100" cy="3193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ttendance">
  <p:cSld name="CUSTOM_2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"/>
          <p:cNvSpPr txBox="1"/>
          <p:nvPr/>
        </p:nvSpPr>
        <p:spPr>
          <a:xfrm>
            <a:off x="502925" y="1035450"/>
            <a:ext cx="8138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Attendance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8" name="Google Shape;1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59475" y="1844875"/>
            <a:ext cx="425050" cy="42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96">
          <p15:clr>
            <a:srgbClr val="F9AD4C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estions">
  <p:cSld name="CUSTOM_2_2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/>
          <p:nvPr/>
        </p:nvSpPr>
        <p:spPr>
          <a:xfrm>
            <a:off x="502925" y="1035450"/>
            <a:ext cx="8138100" cy="31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rPr>
              <a:t>Questions?</a:t>
            </a:r>
            <a:endParaRPr b="1">
              <a:solidFill>
                <a:srgbClr val="53535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1" name="Google Shape;2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9325" y="1868300"/>
            <a:ext cx="386960" cy="3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715" y="1868300"/>
            <a:ext cx="386960" cy="3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96">
          <p15:clr>
            <a:srgbClr val="F9AD4C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ro">
  <p:cSld name="CUSTOM_2_1">
    <p:bg>
      <p:bgPr>
        <a:solidFill>
          <a:srgbClr val="EFEFE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with Label">
  <p:cSld name="CUSTOM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04800" lvl="0" marL="457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»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None/>
              <a:defRPr i="0" u="none" cap="none" strike="noStrike">
                <a:solidFill>
                  <a:srgbClr val="535353"/>
                </a:solidFill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29" name="Google Shape;29;p10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–"/>
              <a:defRPr i="0" sz="1600" u="none" cap="none" strike="noStrike">
                <a:solidFill>
                  <a:srgbClr val="535353"/>
                </a:solidFill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»"/>
              <a:defRPr i="0" sz="1600" u="none" cap="none" strike="noStrike">
                <a:solidFill>
                  <a:srgbClr val="535353"/>
                </a:solidFill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Char char="•"/>
              <a:defRPr i="0" sz="1600" u="none" cap="none" strike="noStrike">
                <a:solidFill>
                  <a:srgbClr val="53535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2400"/>
              <a:buFont typeface="Karla"/>
              <a:buNone/>
              <a:defRPr b="1" i="0" sz="24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0" lvl="1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0" lvl="2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0" lvl="3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0" lvl="4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0" lvl="5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0" lvl="6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0" lvl="7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0" lvl="8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Karla"/>
              <a:buNone/>
              <a:defRPr b="1" i="0" sz="28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02925" y="1028700"/>
            <a:ext cx="81381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302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–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»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Karla"/>
              <a:buChar char="•"/>
              <a:defRPr i="0" sz="1600" u="none" cap="none" strike="noStrike">
                <a:solidFill>
                  <a:srgbClr val="535353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5989375" y="4462275"/>
            <a:ext cx="26517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C36E"/>
              </a:buClr>
              <a:buFont typeface="Helvetica Neue"/>
              <a:buNone/>
            </a:pPr>
            <a:r>
              <a:rPr b="1"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Web Design DeCal  </a:t>
            </a:r>
            <a:r>
              <a:rPr lang="en" sz="120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Spring 2019</a:t>
            </a:r>
            <a:endParaRPr sz="120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9900FF"/>
          </p15:clr>
        </p15:guide>
        <p15:guide id="2" pos="5472">
          <p15:clr>
            <a:srgbClr val="9900FF"/>
          </p15:clr>
        </p15:guide>
        <p15:guide id="3" orient="horz" pos="288">
          <p15:clr>
            <a:srgbClr val="9900FF"/>
          </p15:clr>
        </p15:guide>
        <p15:guide id="4" orient="horz" pos="2955">
          <p15:clr>
            <a:srgbClr val="9900FF"/>
          </p15:clr>
        </p15:guide>
        <p15:guide id="5" orient="horz" pos="2811">
          <p15:clr>
            <a:srgbClr val="F06B4A"/>
          </p15:clr>
        </p15:guide>
        <p15:guide id="6" orient="horz" pos="576">
          <p15:clr>
            <a:srgbClr val="F06B4A"/>
          </p15:clr>
        </p15:guide>
        <p15:guide id="7" orient="horz" pos="648">
          <p15:clr>
            <a:srgbClr val="F06B4A"/>
          </p15:clr>
        </p15:guide>
        <p15:guide id="8" pos="2909">
          <p15:clr>
            <a:srgbClr val="F06B4A"/>
          </p15:clr>
        </p15:guide>
        <p15:guide id="9" pos="1613">
          <p15:clr>
            <a:srgbClr val="F06B4A"/>
          </p15:clr>
        </p15:guide>
        <p15:guide id="10" pos="4147">
          <p15:clr>
            <a:srgbClr val="F06B4A"/>
          </p15:clr>
        </p15:guide>
        <p15:guide id="11" pos="2851">
          <p15:clr>
            <a:srgbClr val="F06B4A"/>
          </p15:clr>
        </p15:guide>
        <p15:guide id="12" pos="1555">
          <p15:clr>
            <a:srgbClr val="F06B4A"/>
          </p15:clr>
        </p15:guide>
        <p15:guide id="13" pos="4205">
          <p15:clr>
            <a:srgbClr val="F06B4A"/>
          </p15:clr>
        </p15:guide>
        <p15:guide id="14" orient="horz" pos="2664">
          <p15:clr>
            <a:srgbClr val="F06B4A"/>
          </p15:clr>
        </p15:guide>
        <p15:guide id="15" pos="317">
          <p15:clr>
            <a:srgbClr val="F06B4A"/>
          </p15:clr>
        </p15:guide>
        <p15:guide id="16" pos="5443">
          <p15:clr>
            <a:srgbClr val="F06B4A"/>
          </p15:clr>
        </p15:guide>
        <p15:guide id="17" pos="1987">
          <p15:clr>
            <a:srgbClr val="F06B4A"/>
          </p15:clr>
        </p15:guide>
        <p15:guide id="18" pos="2043">
          <p15:clr>
            <a:srgbClr val="F06B4A"/>
          </p15:clr>
        </p15:guide>
        <p15:guide id="19" pos="3715">
          <p15:clr>
            <a:srgbClr val="F06B4A"/>
          </p15:clr>
        </p15:guide>
        <p15:guide id="20" pos="3773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png"/><Relationship Id="rId4" Type="http://schemas.openxmlformats.org/officeDocument/2006/relationships/image" Target="../media/image2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Shadows create depth, part 2 [source: Refactoring UI]</a:t>
            </a:r>
            <a:endParaRPr/>
          </a:p>
        </p:txBody>
      </p:sp>
      <p:pic>
        <p:nvPicPr>
          <p:cNvPr id="102" name="Google Shape;10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41150"/>
            <a:ext cx="5099199" cy="207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7975" y="1934700"/>
            <a:ext cx="5180974" cy="240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/>
          <p:nvPr>
            <p:ph type="title"/>
          </p:nvPr>
        </p:nvSpPr>
        <p:spPr>
          <a:xfrm>
            <a:off x="921425" y="1035450"/>
            <a:ext cx="73011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91C2"/>
                </a:solidFill>
              </a:rPr>
              <a:t>Shadows in CSS</a:t>
            </a:r>
            <a:endParaRPr>
              <a:solidFill>
                <a:srgbClr val="6191C2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box-shadow: 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3px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75C36E"/>
                </a:solidFill>
                <a:latin typeface="Roboto Mono"/>
                <a:ea typeface="Roboto Mono"/>
                <a:cs typeface="Roboto Mono"/>
                <a:sym typeface="Roboto Mono"/>
              </a:rPr>
              <a:t>5px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12px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rPr>
              <a:t>4px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C27BA0"/>
                </a:solidFill>
                <a:latin typeface="Roboto Mono"/>
                <a:ea typeface="Roboto Mono"/>
                <a:cs typeface="Roboto Mono"/>
                <a:sym typeface="Roboto Mono"/>
              </a:rPr>
              <a:t>black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box-shadow: 0 4px 12px -2px rgba(0, 0, 0, .3);</a:t>
            </a:r>
            <a:endParaRPr sz="18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/>
          <p:nvPr>
            <p:ph type="title"/>
          </p:nvPr>
        </p:nvSpPr>
        <p:spPr>
          <a:xfrm>
            <a:off x="921425" y="1035450"/>
            <a:ext cx="73011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91C2"/>
                </a:solidFill>
              </a:rPr>
              <a:t>Shadows in CSS</a:t>
            </a:r>
            <a:endParaRPr>
              <a:solidFill>
                <a:srgbClr val="6191C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box-shadow: 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x offset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75C36E"/>
                </a:solidFill>
                <a:latin typeface="Roboto Mono"/>
                <a:ea typeface="Roboto Mono"/>
                <a:cs typeface="Roboto Mono"/>
                <a:sym typeface="Roboto Mono"/>
              </a:rPr>
              <a:t>y offset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blur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rPr>
              <a:t>spread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C27BA0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box-shadow: 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Vertical offset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5C36E"/>
                </a:solidFill>
                <a:latin typeface="Roboto Mono"/>
                <a:ea typeface="Roboto Mono"/>
                <a:cs typeface="Roboto Mono"/>
                <a:sym typeface="Roboto Mono"/>
              </a:rPr>
              <a:t>  Horiz. Offset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How blurry is it?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rPr>
              <a:t>How big is it?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800">
                <a:solidFill>
                  <a:srgbClr val="C27BA0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box-shadow</a:t>
            </a:r>
            <a:endParaRPr/>
          </a:p>
        </p:txBody>
      </p:sp>
      <p:sp>
        <p:nvSpPr>
          <p:cNvPr id="119" name="Google Shape;119;p28"/>
          <p:cNvSpPr txBox="1"/>
          <p:nvPr>
            <p:ph idx="1" type="body"/>
          </p:nvPr>
        </p:nvSpPr>
        <p:spPr>
          <a:xfrm>
            <a:off x="502925" y="1028700"/>
            <a:ext cx="4023300" cy="32004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.my-box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background-color: </a:t>
            </a:r>
            <a:r>
              <a:rPr lang="en" sz="11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#7BBAFF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A0A1A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    /* Blurry shadow offset bottom right */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box-shadow: 6px 10px 8px 0 grey;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20" name="Google Shape;1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3512" y="1267713"/>
            <a:ext cx="2664175" cy="276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box-shadow</a:t>
            </a:r>
            <a:endParaRPr/>
          </a:p>
        </p:txBody>
      </p:sp>
      <p:sp>
        <p:nvSpPr>
          <p:cNvPr id="126" name="Google Shape;126;p29"/>
          <p:cNvSpPr txBox="1"/>
          <p:nvPr>
            <p:ph idx="1" type="body"/>
          </p:nvPr>
        </p:nvSpPr>
        <p:spPr>
          <a:xfrm>
            <a:off x="502925" y="1028700"/>
            <a:ext cx="4023300" cy="32004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.my-box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background-color: </a:t>
            </a:r>
            <a:r>
              <a:rPr lang="en" sz="11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#7BBAFF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A0A1A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    /* Blurry shadow centered */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box-shadow: 0 0 25px 0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		rgba(0, 0, 0, 0.7);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27" name="Google Shape;1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013" y="1037638"/>
            <a:ext cx="3068225" cy="306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title"/>
          </p:nvPr>
        </p:nvSpPr>
        <p:spPr>
          <a:xfrm>
            <a:off x="921425" y="1035450"/>
            <a:ext cx="73011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~ Shadow Demo ~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1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Border tricks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>
            <p:ph type="title"/>
          </p:nvPr>
        </p:nvSpPr>
        <p:spPr>
          <a:xfrm>
            <a:off x="1051250" y="959250"/>
            <a:ext cx="7041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Borders don’t always have to be on all sides.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use borders to and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E6868"/>
                </a:solidFill>
              </a:rPr>
              <a:t>accents</a:t>
            </a:r>
            <a:r>
              <a:rPr lang="en"/>
              <a:t> and a </a:t>
            </a:r>
            <a:r>
              <a:rPr lang="en">
                <a:solidFill>
                  <a:srgbClr val="DE6868"/>
                </a:solidFill>
              </a:rPr>
              <a:t>pop of color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3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Accent borders [Refactoring UI]</a:t>
            </a:r>
            <a:endParaRPr/>
          </a:p>
        </p:txBody>
      </p:sp>
      <p:pic>
        <p:nvPicPr>
          <p:cNvPr id="148" name="Google Shape;14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158300"/>
            <a:ext cx="5594255" cy="415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Accent borders [Refactoring UI]</a:t>
            </a:r>
            <a:endParaRPr/>
          </a:p>
        </p:txBody>
      </p:sp>
      <p:pic>
        <p:nvPicPr>
          <p:cNvPr id="154" name="Google Shape;15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298" y="1028700"/>
            <a:ext cx="8111403" cy="273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/>
          <p:nvPr>
            <p:ph type="title"/>
          </p:nvPr>
        </p:nvSpPr>
        <p:spPr>
          <a:xfrm>
            <a:off x="914400" y="2400300"/>
            <a:ext cx="5669400" cy="182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Tricks to Win at Life </a:t>
            </a:r>
            <a:r>
              <a:rPr lang="en"/>
              <a:t>🚀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7"/>
          <p:cNvSpPr txBox="1"/>
          <p:nvPr>
            <p:ph idx="1" type="body"/>
          </p:nvPr>
        </p:nvSpPr>
        <p:spPr>
          <a:xfrm>
            <a:off x="914400" y="1828800"/>
            <a:ext cx="3612000" cy="342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Week 7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5"/>
          <p:cNvSpPr txBox="1"/>
          <p:nvPr>
            <p:ph type="title"/>
          </p:nvPr>
        </p:nvSpPr>
        <p:spPr>
          <a:xfrm>
            <a:off x="921425" y="1035450"/>
            <a:ext cx="73011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91C2"/>
                </a:solidFill>
              </a:rPr>
              <a:t>Accent borders</a:t>
            </a:r>
            <a:endParaRPr>
              <a:solidFill>
                <a:srgbClr val="6191C2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border-bottom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3px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75C36E"/>
                </a:solidFill>
                <a:latin typeface="Roboto Mono"/>
                <a:ea typeface="Roboto Mono"/>
                <a:cs typeface="Roboto Mono"/>
                <a:sym typeface="Roboto Mono"/>
              </a:rPr>
              <a:t>solid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C27BA0"/>
                </a:solidFill>
                <a:latin typeface="Roboto Mono"/>
                <a:ea typeface="Roboto Mono"/>
                <a:cs typeface="Roboto Mono"/>
                <a:sym typeface="Roboto Mono"/>
              </a:rPr>
              <a:t>red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border-bottom: 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thickness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75C36E"/>
                </a:solidFill>
                <a:latin typeface="Roboto Mono"/>
                <a:ea typeface="Roboto Mono"/>
                <a:cs typeface="Roboto Mono"/>
                <a:sym typeface="Roboto Mono"/>
              </a:rPr>
              <a:t>style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C27BA0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box-shadow: 0 4px 12px -2px rgba(0, 0, 0, .3);</a:t>
            </a:r>
            <a:endParaRPr sz="18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6"/>
          <p:cNvSpPr txBox="1"/>
          <p:nvPr>
            <p:ph type="title"/>
          </p:nvPr>
        </p:nvSpPr>
        <p:spPr>
          <a:xfrm>
            <a:off x="921425" y="1035450"/>
            <a:ext cx="73011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~ Let’s add some borders </a:t>
            </a:r>
            <a:r>
              <a:rPr lang="en"/>
              <a:t>🎉</a:t>
            </a:r>
            <a:r>
              <a:rPr lang="en"/>
              <a:t> ~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7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Rounded corners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8"/>
          <p:cNvSpPr txBox="1"/>
          <p:nvPr>
            <p:ph type="title"/>
          </p:nvPr>
        </p:nvSpPr>
        <p:spPr>
          <a:xfrm>
            <a:off x="1051250" y="959250"/>
            <a:ext cx="7041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Rounded corners feel </a:t>
            </a:r>
            <a:r>
              <a:rPr lang="en">
                <a:solidFill>
                  <a:srgbClr val="75C36E"/>
                </a:solidFill>
              </a:rPr>
              <a:t>friendly, animated, fun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Sharp corners feel </a:t>
            </a:r>
            <a:r>
              <a:rPr lang="en">
                <a:solidFill>
                  <a:srgbClr val="6191C2"/>
                </a:solidFill>
              </a:rPr>
              <a:t>classy, formal, professional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corners are 2px - 8px curved.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9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Border-radius [Refactoring UI]</a:t>
            </a:r>
            <a:endParaRPr/>
          </a:p>
        </p:txBody>
      </p:sp>
      <p:pic>
        <p:nvPicPr>
          <p:cNvPr id="180" name="Google Shape;18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802200"/>
            <a:ext cx="7774149" cy="342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0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Border-radius [Refactoring UI]</a:t>
            </a:r>
            <a:endParaRPr/>
          </a:p>
        </p:txBody>
      </p:sp>
      <p:pic>
        <p:nvPicPr>
          <p:cNvPr id="186" name="Google Shape;1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275" y="696025"/>
            <a:ext cx="7859800" cy="340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1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Border-radius [Refactoring UI]</a:t>
            </a:r>
            <a:endParaRPr/>
          </a:p>
        </p:txBody>
      </p:sp>
      <p:pic>
        <p:nvPicPr>
          <p:cNvPr id="192" name="Google Shape;19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5" y="588900"/>
            <a:ext cx="8839203" cy="3566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2"/>
          <p:cNvSpPr txBox="1"/>
          <p:nvPr>
            <p:ph type="title"/>
          </p:nvPr>
        </p:nvSpPr>
        <p:spPr>
          <a:xfrm>
            <a:off x="2030350" y="1035450"/>
            <a:ext cx="50832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91C2"/>
                </a:solidFill>
              </a:rPr>
              <a:t>Curved corners</a:t>
            </a:r>
            <a:endParaRPr>
              <a:solidFill>
                <a:srgbClr val="6191C2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// uniform in all 4 corners</a:t>
            </a:r>
            <a:endParaRPr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border-radius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4px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// different curves in 4 corners</a:t>
            </a:r>
            <a:endParaRPr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order-top-right-radius: 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4px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...etc.</a:t>
            </a:r>
            <a:endParaRPr sz="1800">
              <a:solidFill>
                <a:srgbClr val="A0A1A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3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border-radius</a:t>
            </a:r>
            <a:endParaRPr/>
          </a:p>
        </p:txBody>
      </p:sp>
      <p:sp>
        <p:nvSpPr>
          <p:cNvPr id="203" name="Google Shape;203;p43"/>
          <p:cNvSpPr txBox="1"/>
          <p:nvPr>
            <p:ph idx="1" type="body"/>
          </p:nvPr>
        </p:nvSpPr>
        <p:spPr>
          <a:xfrm>
            <a:off x="502925" y="1028700"/>
            <a:ext cx="4023300" cy="32004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.my-box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background-color: </a:t>
            </a:r>
            <a:r>
              <a:rPr lang="en" sz="11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#7BBAFF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A0A1A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    /* border radius */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border-radius: </a:t>
            </a:r>
            <a:r>
              <a:rPr b="1" lang="en" sz="11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6px</a:t>
            </a:r>
            <a:r>
              <a:rPr b="1"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4" name="Google Shape;204;p43"/>
          <p:cNvSpPr/>
          <p:nvPr/>
        </p:nvSpPr>
        <p:spPr>
          <a:xfrm>
            <a:off x="5680275" y="1341900"/>
            <a:ext cx="2459700" cy="2459700"/>
          </a:xfrm>
          <a:prstGeom prst="roundRect">
            <a:avLst>
              <a:gd fmla="val 4316" name="adj"/>
            </a:avLst>
          </a:prstGeom>
          <a:solidFill>
            <a:srgbClr val="6191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191C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4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border-radius</a:t>
            </a:r>
            <a:endParaRPr/>
          </a:p>
        </p:txBody>
      </p:sp>
      <p:sp>
        <p:nvSpPr>
          <p:cNvPr id="210" name="Google Shape;210;p44"/>
          <p:cNvSpPr txBox="1"/>
          <p:nvPr>
            <p:ph idx="1" type="body"/>
          </p:nvPr>
        </p:nvSpPr>
        <p:spPr>
          <a:xfrm>
            <a:off x="502925" y="1028700"/>
            <a:ext cx="4023300" cy="32004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.my-box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background-color: </a:t>
            </a:r>
            <a:r>
              <a:rPr lang="en" sz="11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#7BBAFF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A0A1A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    /* border radius */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border-radius: </a:t>
            </a:r>
            <a:r>
              <a:rPr b="1" lang="en" sz="1100">
                <a:solidFill>
                  <a:srgbClr val="E45649"/>
                </a:solidFill>
                <a:latin typeface="Roboto Mono"/>
                <a:ea typeface="Roboto Mono"/>
                <a:cs typeface="Roboto Mono"/>
                <a:sym typeface="Roboto Mono"/>
              </a:rPr>
              <a:t>30%</a:t>
            </a:r>
            <a:r>
              <a:rPr b="1"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1" name="Google Shape;211;p44"/>
          <p:cNvSpPr/>
          <p:nvPr/>
        </p:nvSpPr>
        <p:spPr>
          <a:xfrm>
            <a:off x="5680275" y="1341900"/>
            <a:ext cx="2459700" cy="2459700"/>
          </a:xfrm>
          <a:prstGeom prst="roundRect">
            <a:avLst>
              <a:gd fmla="val 30934" name="adj"/>
            </a:avLst>
          </a:prstGeom>
          <a:solidFill>
            <a:srgbClr val="6191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191C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 txBox="1"/>
          <p:nvPr>
            <p:ph type="title"/>
          </p:nvPr>
        </p:nvSpPr>
        <p:spPr>
          <a:xfrm>
            <a:off x="457200" y="9592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we…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our designs </a:t>
            </a:r>
            <a:r>
              <a:rPr lang="en">
                <a:solidFill>
                  <a:srgbClr val="6191C2"/>
                </a:solidFill>
              </a:rPr>
              <a:t>more interesting</a:t>
            </a:r>
            <a:r>
              <a:rPr lang="en"/>
              <a:t>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 them more </a:t>
            </a:r>
            <a:r>
              <a:rPr lang="en">
                <a:solidFill>
                  <a:srgbClr val="6191C2"/>
                </a:solidFill>
              </a:rPr>
              <a:t>personality</a:t>
            </a:r>
            <a:r>
              <a:rPr lang="en"/>
              <a:t>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them </a:t>
            </a:r>
            <a:r>
              <a:rPr lang="en">
                <a:solidFill>
                  <a:srgbClr val="6191C2"/>
                </a:solidFill>
              </a:rPr>
              <a:t>stand out</a:t>
            </a:r>
            <a:r>
              <a:rPr lang="en"/>
              <a:t>?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5"/>
          <p:cNvSpPr txBox="1"/>
          <p:nvPr>
            <p:ph type="title"/>
          </p:nvPr>
        </p:nvSpPr>
        <p:spPr>
          <a:xfrm>
            <a:off x="921450" y="1035300"/>
            <a:ext cx="73011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~ Let’s </a:t>
            </a:r>
            <a:r>
              <a:rPr i="1" lang="en"/>
              <a:t>curve some corners </a:t>
            </a:r>
            <a:r>
              <a:rPr lang="en"/>
              <a:t>👀 </a:t>
            </a:r>
            <a:r>
              <a:rPr lang="en"/>
              <a:t>~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876562" y="-5367636"/>
            <a:ext cx="6727126" cy="16232899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6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Gradients!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7"/>
          <p:cNvSpPr txBox="1"/>
          <p:nvPr>
            <p:ph type="title"/>
          </p:nvPr>
        </p:nvSpPr>
        <p:spPr>
          <a:xfrm>
            <a:off x="1047750" y="1035450"/>
            <a:ext cx="70485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91C2"/>
                </a:solidFill>
              </a:rPr>
              <a:t>Gradient</a:t>
            </a:r>
            <a:endParaRPr>
              <a:solidFill>
                <a:srgbClr val="6191C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Image</a:t>
            </a:r>
            <a:r>
              <a:rPr lang="en" sz="1800"/>
              <a:t> consisting of a </a:t>
            </a:r>
            <a:r>
              <a:rPr lang="en" sz="1800" u="sng"/>
              <a:t>smooth transition</a:t>
            </a:r>
            <a:r>
              <a:rPr lang="en" sz="1800"/>
              <a:t> between two or more </a:t>
            </a:r>
            <a:r>
              <a:rPr lang="en" sz="1800" u="sng"/>
              <a:t>colors</a:t>
            </a:r>
            <a:r>
              <a:rPr lang="en" sz="1800"/>
              <a:t> in a certain </a:t>
            </a:r>
            <a:r>
              <a:rPr lang="en" sz="1800" u="sng"/>
              <a:t>direction</a:t>
            </a:r>
            <a:endParaRPr sz="1800" u="sng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8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Gradients @ Apple Music</a:t>
            </a:r>
            <a:endParaRPr b="1"/>
          </a:p>
        </p:txBody>
      </p:sp>
      <p:pic>
        <p:nvPicPr>
          <p:cNvPr id="233" name="Google Shape;23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289650"/>
            <a:ext cx="6316575" cy="404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9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Gradients @ The Verge</a:t>
            </a:r>
            <a:endParaRPr b="1"/>
          </a:p>
        </p:txBody>
      </p:sp>
      <p:pic>
        <p:nvPicPr>
          <p:cNvPr id="239" name="Google Shape;23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341750"/>
            <a:ext cx="6267047" cy="4007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0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gradients</a:t>
            </a:r>
            <a:endParaRPr/>
          </a:p>
        </p:txBody>
      </p:sp>
      <p:sp>
        <p:nvSpPr>
          <p:cNvPr id="245" name="Google Shape;245;p50"/>
          <p:cNvSpPr txBox="1"/>
          <p:nvPr>
            <p:ph idx="1" type="body"/>
          </p:nvPr>
        </p:nvSpPr>
        <p:spPr>
          <a:xfrm>
            <a:off x="502925" y="1028700"/>
            <a:ext cx="4074000" cy="57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Linear gradient</a:t>
            </a:r>
            <a:endParaRPr b="1"/>
          </a:p>
        </p:txBody>
      </p:sp>
      <p:sp>
        <p:nvSpPr>
          <p:cNvPr id="246" name="Google Shape;246;p50"/>
          <p:cNvSpPr txBox="1"/>
          <p:nvPr>
            <p:ph idx="1" type="body"/>
          </p:nvPr>
        </p:nvSpPr>
        <p:spPr>
          <a:xfrm>
            <a:off x="4701075" y="1028700"/>
            <a:ext cx="4074000" cy="57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Radial gradient</a:t>
            </a:r>
            <a:endParaRPr b="1"/>
          </a:p>
        </p:txBody>
      </p:sp>
      <p:pic>
        <p:nvPicPr>
          <p:cNvPr id="247" name="Google Shape;24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034" y="1699100"/>
            <a:ext cx="2633780" cy="262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2076" y="1719675"/>
            <a:ext cx="2571975" cy="2585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9" name="Google Shape;249;p50"/>
          <p:cNvCxnSpPr/>
          <p:nvPr/>
        </p:nvCxnSpPr>
        <p:spPr>
          <a:xfrm flipH="1">
            <a:off x="2538700" y="1834475"/>
            <a:ext cx="11400" cy="235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50"/>
          <p:cNvCxnSpPr/>
          <p:nvPr/>
        </p:nvCxnSpPr>
        <p:spPr>
          <a:xfrm>
            <a:off x="6906275" y="3146450"/>
            <a:ext cx="882300" cy="944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50"/>
          <p:cNvCxnSpPr/>
          <p:nvPr/>
        </p:nvCxnSpPr>
        <p:spPr>
          <a:xfrm rot="10800000">
            <a:off x="5666125" y="1925275"/>
            <a:ext cx="893700" cy="937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2" name="Google Shape;252;p50"/>
          <p:cNvCxnSpPr/>
          <p:nvPr/>
        </p:nvCxnSpPr>
        <p:spPr>
          <a:xfrm flipH="1">
            <a:off x="5672475" y="3157800"/>
            <a:ext cx="955500" cy="933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3" name="Google Shape;253;p50"/>
          <p:cNvCxnSpPr/>
          <p:nvPr/>
        </p:nvCxnSpPr>
        <p:spPr>
          <a:xfrm flipH="1" rot="10800000">
            <a:off x="6929000" y="1942350"/>
            <a:ext cx="846000" cy="925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6488" y="1646738"/>
            <a:ext cx="2597176" cy="2597176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51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gradients</a:t>
            </a:r>
            <a:endParaRPr/>
          </a:p>
        </p:txBody>
      </p:sp>
      <p:sp>
        <p:nvSpPr>
          <p:cNvPr id="260" name="Google Shape;260;p51"/>
          <p:cNvSpPr txBox="1"/>
          <p:nvPr>
            <p:ph idx="1" type="body"/>
          </p:nvPr>
        </p:nvSpPr>
        <p:spPr>
          <a:xfrm>
            <a:off x="502925" y="1028700"/>
            <a:ext cx="4074000" cy="57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Linear gradient</a:t>
            </a:r>
            <a:endParaRPr b="1"/>
          </a:p>
        </p:txBody>
      </p:sp>
      <p:sp>
        <p:nvSpPr>
          <p:cNvPr id="261" name="Google Shape;261;p51"/>
          <p:cNvSpPr txBox="1"/>
          <p:nvPr>
            <p:ph idx="1" type="body"/>
          </p:nvPr>
        </p:nvSpPr>
        <p:spPr>
          <a:xfrm>
            <a:off x="4701075" y="1028700"/>
            <a:ext cx="4074000" cy="57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Linear gradient with stops</a:t>
            </a:r>
            <a:endParaRPr b="1"/>
          </a:p>
        </p:txBody>
      </p:sp>
      <p:cxnSp>
        <p:nvCxnSpPr>
          <p:cNvPr id="262" name="Google Shape;262;p51"/>
          <p:cNvCxnSpPr/>
          <p:nvPr/>
        </p:nvCxnSpPr>
        <p:spPr>
          <a:xfrm flipH="1" rot="10800000">
            <a:off x="1448275" y="2296925"/>
            <a:ext cx="2141100" cy="1317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63" name="Google Shape;26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5050" y="1602313"/>
            <a:ext cx="2686050" cy="2686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4" name="Google Shape;264;p51"/>
          <p:cNvCxnSpPr/>
          <p:nvPr/>
        </p:nvCxnSpPr>
        <p:spPr>
          <a:xfrm>
            <a:off x="6737925" y="2572588"/>
            <a:ext cx="300" cy="7455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2"/>
          <p:cNvSpPr txBox="1"/>
          <p:nvPr>
            <p:ph type="title"/>
          </p:nvPr>
        </p:nvSpPr>
        <p:spPr>
          <a:xfrm>
            <a:off x="1363025" y="1035450"/>
            <a:ext cx="64179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91C2"/>
                </a:solidFill>
              </a:rPr>
              <a:t>CSS Linear Gradient</a:t>
            </a:r>
            <a:endParaRPr>
              <a:solidFill>
                <a:srgbClr val="6191C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background: linear-gradient(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direction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				</a:t>
            </a:r>
            <a:r>
              <a:rPr lang="en" sz="18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stop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8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stop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 ...);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3"/>
          <p:cNvSpPr txBox="1"/>
          <p:nvPr>
            <p:ph type="title"/>
          </p:nvPr>
        </p:nvSpPr>
        <p:spPr>
          <a:xfrm>
            <a:off x="1363025" y="1035450"/>
            <a:ext cx="64179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91C2"/>
                </a:solidFill>
              </a:rPr>
              <a:t>CSS Linear Gradient</a:t>
            </a:r>
            <a:endParaRPr>
              <a:solidFill>
                <a:srgbClr val="6191C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background: linear-gradient(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direction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				</a:t>
            </a:r>
            <a:r>
              <a:rPr lang="en" sz="18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stop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8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stop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 ...);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background: linear-gradient(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to right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8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red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blue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background: linear-gradient(</a:t>
            </a:r>
            <a:r>
              <a:rPr lang="en" sz="18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60deg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				</a:t>
            </a:r>
            <a:r>
              <a:rPr lang="en" sz="18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#eee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20%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8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#bbb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60%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800">
                <a:solidFill>
                  <a:srgbClr val="A64D79"/>
                </a:solidFill>
                <a:latin typeface="Roboto Mono"/>
                <a:ea typeface="Roboto Mono"/>
                <a:cs typeface="Roboto Mono"/>
                <a:sym typeface="Roboto Mono"/>
              </a:rPr>
              <a:t>#456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100%</a:t>
            </a:r>
            <a:r>
              <a:rPr lang="en" sz="18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4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linear-gradient</a:t>
            </a:r>
            <a:endParaRPr/>
          </a:p>
        </p:txBody>
      </p:sp>
      <p:sp>
        <p:nvSpPr>
          <p:cNvPr id="280" name="Google Shape;280;p54"/>
          <p:cNvSpPr txBox="1"/>
          <p:nvPr>
            <p:ph idx="1" type="body"/>
          </p:nvPr>
        </p:nvSpPr>
        <p:spPr>
          <a:xfrm>
            <a:off x="502925" y="1028700"/>
            <a:ext cx="4023300" cy="32004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#fancy-box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A0A1A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    /* Simple gradient */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background: linear-gradient(to right,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yellow, red);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81" name="Google Shape;28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375" y="1285875"/>
            <a:ext cx="2686050" cy="26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457200" y="9592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in our toolbox </a:t>
            </a:r>
            <a:r>
              <a:rPr lang="en"/>
              <a:t>🛠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Shadows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Border tricks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Rounded corners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time: filters and variables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5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linear-gradient at an angle</a:t>
            </a:r>
            <a:endParaRPr/>
          </a:p>
        </p:txBody>
      </p:sp>
      <p:sp>
        <p:nvSpPr>
          <p:cNvPr id="287" name="Google Shape;287;p55"/>
          <p:cNvSpPr txBox="1"/>
          <p:nvPr>
            <p:ph idx="1" type="body"/>
          </p:nvPr>
        </p:nvSpPr>
        <p:spPr>
          <a:xfrm>
            <a:off x="502925" y="1028700"/>
            <a:ext cx="4023300" cy="32004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#fancy-box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A0A1A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    /* Gradient with stops */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background: linear-gradient(-45deg,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pink 50%, blue 100%);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88" name="Google Shape;28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375" y="1285875"/>
            <a:ext cx="2686050" cy="26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375" y="1285875"/>
            <a:ext cx="2686050" cy="268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56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linear-gradient with 3 colors</a:t>
            </a:r>
            <a:endParaRPr/>
          </a:p>
        </p:txBody>
      </p:sp>
      <p:sp>
        <p:nvSpPr>
          <p:cNvPr id="295" name="Google Shape;295;p56"/>
          <p:cNvSpPr txBox="1"/>
          <p:nvPr>
            <p:ph idx="1" type="body"/>
          </p:nvPr>
        </p:nvSpPr>
        <p:spPr>
          <a:xfrm>
            <a:off x="502925" y="1028700"/>
            <a:ext cx="4023300" cy="3200400"/>
          </a:xfrm>
          <a:prstGeom prst="rect">
            <a:avLst/>
          </a:prstGeom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78F2"/>
                </a:solidFill>
                <a:latin typeface="Roboto Mono"/>
                <a:ea typeface="Roboto Mono"/>
                <a:cs typeface="Roboto Mono"/>
                <a:sym typeface="Roboto Mono"/>
              </a:rPr>
              <a:t>#fancy-box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height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width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00">
                <a:solidFill>
                  <a:srgbClr val="986801"/>
                </a:solidFill>
                <a:latin typeface="Roboto Mono"/>
                <a:ea typeface="Roboto Mono"/>
                <a:cs typeface="Roboto Mono"/>
                <a:sym typeface="Roboto Mono"/>
              </a:rPr>
              <a:t>100px</a:t>
            </a:r>
            <a:r>
              <a:rPr lang="en" sz="1100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A0A1A7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A0A1A7"/>
                </a:solidFill>
                <a:latin typeface="Roboto Mono"/>
                <a:ea typeface="Roboto Mono"/>
                <a:cs typeface="Roboto Mono"/>
                <a:sym typeface="Roboto Mono"/>
              </a:rPr>
              <a:t>    /* Multi-color gradient */</a:t>
            </a:r>
            <a:endParaRPr sz="1100">
              <a:solidFill>
                <a:srgbClr val="33333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    background: linear-gradient(-45deg,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pink 0%, yellow 50%, blue 100%);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3A4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00">
              <a:solidFill>
                <a:srgbClr val="383A4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7"/>
          <p:cNvSpPr txBox="1"/>
          <p:nvPr>
            <p:ph type="title"/>
          </p:nvPr>
        </p:nvSpPr>
        <p:spPr>
          <a:xfrm>
            <a:off x="921450" y="1035300"/>
            <a:ext cx="73011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~ Very fancy gradient demo </a:t>
            </a:r>
            <a:r>
              <a:rPr lang="en"/>
              <a:t>🎺</a:t>
            </a:r>
            <a:r>
              <a:rPr lang="en"/>
              <a:t> ~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8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Filters &amp; CSS Variables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0A1A7"/>
                </a:solidFill>
              </a:rPr>
              <a:t>(a brief look)</a:t>
            </a:r>
            <a:endParaRPr>
              <a:solidFill>
                <a:srgbClr val="A0A1A7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9"/>
          <p:cNvSpPr txBox="1"/>
          <p:nvPr/>
        </p:nvSpPr>
        <p:spPr>
          <a:xfrm>
            <a:off x="1111025" y="524400"/>
            <a:ext cx="66585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Karla"/>
                <a:ea typeface="Karla"/>
                <a:cs typeface="Karla"/>
                <a:sym typeface="Karla"/>
              </a:rPr>
              <a:t>github.com/webdesigndecal</a:t>
            </a:r>
            <a:r>
              <a:rPr lang="en" sz="3000">
                <a:latin typeface="Karla"/>
                <a:ea typeface="Karla"/>
                <a:cs typeface="Karla"/>
                <a:sym typeface="Karla"/>
              </a:rPr>
              <a:t> &lt;- the lyrics page link from today!</a:t>
            </a:r>
            <a:endParaRPr sz="3000"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/>
          <p:nvPr>
            <p:ph type="title"/>
          </p:nvPr>
        </p:nvSpPr>
        <p:spPr>
          <a:xfrm>
            <a:off x="457200" y="1035450"/>
            <a:ext cx="8229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Shadows!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1051250" y="959250"/>
            <a:ext cx="7041600" cy="31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Web is a flat surface :(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shadows, we can create an illusion of </a:t>
            </a:r>
            <a:r>
              <a:rPr lang="en">
                <a:solidFill>
                  <a:srgbClr val="6191C2"/>
                </a:solidFill>
              </a:rPr>
              <a:t>depth</a:t>
            </a:r>
            <a:r>
              <a:rPr lang="en"/>
              <a:t> to our designs.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Depth = Hierarchy!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5E5E5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9850" y="235837"/>
            <a:ext cx="9343699" cy="467182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2"/>
          <p:cNvSpPr txBox="1"/>
          <p:nvPr>
            <p:ph type="title"/>
          </p:nvPr>
        </p:nvSpPr>
        <p:spPr>
          <a:xfrm>
            <a:off x="502925" y="457200"/>
            <a:ext cx="81381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Shadows and depth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3"/>
          <p:cNvPicPr preferRelativeResize="0"/>
          <p:nvPr/>
        </p:nvPicPr>
        <p:blipFill rotWithShape="1">
          <a:blip r:embed="rId3">
            <a:alphaModFix/>
          </a:blip>
          <a:srcRect b="0" l="0" r="0" t="15846"/>
          <a:stretch/>
        </p:blipFill>
        <p:spPr>
          <a:xfrm>
            <a:off x="502925" y="567476"/>
            <a:ext cx="8138151" cy="374837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Shadows @ NYTimes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idx="1" type="body"/>
          </p:nvPr>
        </p:nvSpPr>
        <p:spPr>
          <a:xfrm>
            <a:off x="502925" y="4462125"/>
            <a:ext cx="5394900" cy="22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Shadows create depth [source: Refactoring UI]</a:t>
            </a:r>
            <a:endParaRPr/>
          </a:p>
        </p:txBody>
      </p:sp>
      <p:pic>
        <p:nvPicPr>
          <p:cNvPr id="96" name="Google Shape;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181900"/>
            <a:ext cx="4573058" cy="41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DD Spring 2019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